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3" r:id="rId2"/>
    <p:sldId id="257" r:id="rId3"/>
    <p:sldId id="266" r:id="rId4"/>
    <p:sldId id="258" r:id="rId5"/>
    <p:sldId id="265" r:id="rId6"/>
    <p:sldId id="259" r:id="rId7"/>
    <p:sldId id="264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47B25-13E6-4ABE-AD12-F5CE94FC9EA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787B-5A1B-4B92-BF91-DB4CA1A9C7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44487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Regular minimum incentive for ASHA (</a:t>
            </a:r>
            <a:r>
              <a:rPr lang="en-US" sz="1200" dirty="0" err="1" smtClean="0"/>
              <a:t>Rs</a:t>
            </a:r>
            <a:r>
              <a:rPr lang="en-US" sz="1200" dirty="0" smtClean="0"/>
              <a:t> 1000) not being paid. ASHAs not trained on RNTCP. RDK training required for ASHA &amp; ANMs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0787B-5A1B-4B92-BF91-DB4CA1A9C78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9699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 smtClean="0"/>
              <a:t>No NSV conducted.</a:t>
            </a:r>
          </a:p>
          <a:p>
            <a:pPr algn="just"/>
            <a:r>
              <a:rPr lang="en-US" sz="2200" dirty="0" smtClean="0"/>
              <a:t>IDSP: Poor IT </a:t>
            </a:r>
            <a:r>
              <a:rPr lang="en-US" sz="2200" dirty="0" err="1" smtClean="0"/>
              <a:t>Support.Sub-centre</a:t>
            </a:r>
            <a:r>
              <a:rPr lang="en-US" sz="2200" dirty="0" smtClean="0"/>
              <a:t> staff not trained in IDSP protocols; DPHL not existing presently.</a:t>
            </a:r>
          </a:p>
          <a:p>
            <a:pPr algn="just"/>
            <a:r>
              <a:rPr lang="en-US" sz="2200" dirty="0" smtClean="0"/>
              <a:t>NVBDCP: Active surveillance is weak. </a:t>
            </a:r>
          </a:p>
          <a:p>
            <a:pPr algn="just"/>
            <a:r>
              <a:rPr lang="en-US" sz="2200" dirty="0" smtClean="0"/>
              <a:t>RNTCP: </a:t>
            </a:r>
            <a:r>
              <a:rPr lang="en-US" sz="2400" dirty="0" smtClean="0"/>
              <a:t>As per new protocol X Ray required for diagnosis of TB cases – DH has only a portable X Ray machine - Required proper X Ray services.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Baseline / Second line samples sent very late- after 3 months. </a:t>
            </a:r>
            <a:r>
              <a:rPr lang="en-IN" sz="9600" dirty="0" smtClean="0"/>
              <a:t>No ophthalmologist and ophthalmic assistant posted in DH </a:t>
            </a:r>
            <a:r>
              <a:rPr lang="en-IN" sz="9600" dirty="0" err="1" smtClean="0"/>
              <a:t>Wokha</a:t>
            </a:r>
            <a:r>
              <a:rPr lang="en-IN" sz="9600" dirty="0" smtClean="0"/>
              <a:t>; (in </a:t>
            </a:r>
            <a:r>
              <a:rPr lang="en-IN" sz="9600" dirty="0" err="1" smtClean="0"/>
              <a:t>Kiphire</a:t>
            </a:r>
            <a:r>
              <a:rPr lang="en-IN" sz="9600" dirty="0" smtClean="0"/>
              <a:t> only ophthalmic assistant  posted).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IN" sz="9600" dirty="0" smtClean="0"/>
              <a:t>No psychiatric OPD/IPD observed in any of the facilities visited.</a:t>
            </a:r>
          </a:p>
          <a:p>
            <a:pPr marL="342900" lvl="1" indent="-342900" algn="just">
              <a:buFont typeface="Arial" pitchFamily="34" charset="0"/>
              <a:buChar char="•"/>
            </a:pPr>
            <a:r>
              <a:rPr lang="en-IN" sz="9600" dirty="0" err="1" smtClean="0"/>
              <a:t>NPCB:Last</a:t>
            </a:r>
            <a:r>
              <a:rPr lang="en-IN" sz="9600" dirty="0" smtClean="0"/>
              <a:t> cataract operation camp was held in 2013 in </a:t>
            </a:r>
            <a:r>
              <a:rPr lang="en-IN" sz="9600" dirty="0" err="1" smtClean="0"/>
              <a:t>Kiphire</a:t>
            </a:r>
            <a:r>
              <a:rPr lang="en-IN" sz="9600" dirty="0" smtClean="0"/>
              <a:t>.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sz="9600" dirty="0" smtClean="0"/>
          </a:p>
          <a:p>
            <a:endParaRPr lang="en-US" dirty="0" smtClean="0"/>
          </a:p>
          <a:p>
            <a:pPr algn="just"/>
            <a:endParaRPr lang="en-US" sz="2400" dirty="0" smtClean="0"/>
          </a:p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5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0787B-5A1B-4B92-BF91-DB4CA1A9C78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41007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District ROPs/budget sheets not disseminated at the time of visit.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0787B-5A1B-4B92-BF91-DB4CA1A9C78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4480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41643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166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666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85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896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8213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0657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4845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0754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29583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535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29E5F-0F9E-448F-95C4-FBB2F211F04A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3DB36-6EB0-437F-874A-097510F68A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776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3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1" y="457201"/>
            <a:ext cx="6095999" cy="3429000"/>
          </a:xfrm>
          <a:prstGeom prst="rect">
            <a:avLst/>
          </a:prstGeom>
        </p:spPr>
      </p:pic>
      <p:pic>
        <p:nvPicPr>
          <p:cNvPr id="2050" name="Picture 2" descr="G:\Nagaland 11th CRM\11 CRM PICTURE -NAGALAND 17\Nagaland PK\DSC030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829050"/>
            <a:ext cx="5384800" cy="3028950"/>
          </a:xfrm>
          <a:prstGeom prst="rect">
            <a:avLst/>
          </a:prstGeom>
          <a:noFill/>
        </p:spPr>
      </p:pic>
      <p:pic>
        <p:nvPicPr>
          <p:cNvPr id="2051" name="Picture 3" descr="G:\Nagaland 11th CRM\11 CRM PICTURE -NAGALAND 17\Nagaland PK\DSC030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846560" y="846560"/>
            <a:ext cx="3869990" cy="2176870"/>
          </a:xfrm>
          <a:prstGeom prst="rect">
            <a:avLst/>
          </a:prstGeom>
          <a:noFill/>
        </p:spPr>
      </p:pic>
      <p:pic>
        <p:nvPicPr>
          <p:cNvPr id="2052" name="Picture 4" descr="G:\Nagaland 11th CRM\11 CRM PICTURE -NAGALAND 17\Nagaland PK\DSC03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114521" y="848254"/>
            <a:ext cx="3877733" cy="21812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62200" y="0"/>
            <a:ext cx="4343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11</a:t>
            </a:r>
            <a:r>
              <a:rPr lang="en-US" sz="2600" b="1" baseline="30000" dirty="0" smtClean="0"/>
              <a:t>th</a:t>
            </a:r>
            <a:r>
              <a:rPr lang="en-US" sz="2600" b="1" dirty="0" smtClean="0"/>
              <a:t> Common Review Mission</a:t>
            </a:r>
            <a:endParaRPr lang="en-US" sz="2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038600"/>
            <a:ext cx="1828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Visit to Nagaland - </a:t>
            </a:r>
            <a:r>
              <a:rPr lang="en-US" sz="2800" b="1" dirty="0" err="1" smtClean="0"/>
              <a:t>Wokha</a:t>
            </a:r>
            <a:r>
              <a:rPr lang="en-US" sz="2800" b="1" dirty="0" smtClean="0"/>
              <a:t> and </a:t>
            </a:r>
            <a:r>
              <a:rPr lang="en-US" sz="2800" b="1" dirty="0" err="1" smtClean="0"/>
              <a:t>Kiphire</a:t>
            </a:r>
            <a:r>
              <a:rPr lang="en-US" sz="2800" b="1" dirty="0" smtClean="0"/>
              <a:t> Districts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467600" y="4419600"/>
            <a:ext cx="152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November</a:t>
            </a:r>
            <a:r>
              <a:rPr lang="en-US" sz="3200" b="1" dirty="0" smtClean="0"/>
              <a:t> 03-10, 2017</a:t>
            </a:r>
            <a:endParaRPr lang="en-US" sz="3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855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6172200"/>
          </a:xfrm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sz="6200" dirty="0" smtClean="0">
                <a:latin typeface="Arial" pitchFamily="34" charset="0"/>
                <a:cs typeface="Arial" pitchFamily="34" charset="0"/>
              </a:rPr>
              <a:t>Adopt and implement Open vial policy to cover all children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6200" dirty="0" smtClean="0">
                <a:latin typeface="Arial" pitchFamily="34" charset="0"/>
                <a:cs typeface="Arial" pitchFamily="34" charset="0"/>
              </a:rPr>
              <a:t>Provide USG and free diagnostic services to all pregnant women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6200" dirty="0" smtClean="0">
                <a:latin typeface="Arial" pitchFamily="34" charset="0"/>
                <a:cs typeface="Arial" pitchFamily="34" charset="0"/>
              </a:rPr>
              <a:t>Ensure IFA tablets’ distribution among students (</a:t>
            </a:r>
            <a:r>
              <a:rPr lang="en-US" sz="6200" dirty="0" err="1" smtClean="0">
                <a:latin typeface="Arial" pitchFamily="34" charset="0"/>
                <a:cs typeface="Arial" pitchFamily="34" charset="0"/>
              </a:rPr>
              <a:t>Kiphire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6200" dirty="0" smtClean="0">
                <a:latin typeface="Arial" pitchFamily="34" charset="0"/>
                <a:cs typeface="Arial" pitchFamily="34" charset="0"/>
              </a:rPr>
              <a:t>Plan and establish DEIC in the districts.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6200" b="1" dirty="0" smtClean="0">
                <a:latin typeface="Arial" pitchFamily="34" charset="0"/>
                <a:cs typeface="Arial" pitchFamily="34" charset="0"/>
              </a:rPr>
              <a:t>CPHC: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 Complete training of staff for NCD screening and roll it out; Identify institutions to act as </a:t>
            </a:r>
            <a:r>
              <a:rPr lang="en-US" sz="6200" dirty="0" err="1" smtClean="0">
                <a:latin typeface="Arial" pitchFamily="34" charset="0"/>
                <a:cs typeface="Arial" pitchFamily="34" charset="0"/>
              </a:rPr>
              <a:t>Programme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 study </a:t>
            </a:r>
            <a:r>
              <a:rPr lang="en-US" sz="6200" dirty="0" err="1" smtClean="0">
                <a:latin typeface="Arial" pitchFamily="34" charset="0"/>
                <a:cs typeface="Arial" pitchFamily="34" charset="0"/>
              </a:rPr>
              <a:t>centres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 for Bridge Course.</a:t>
            </a:r>
          </a:p>
          <a:p>
            <a:pPr>
              <a:lnSpc>
                <a:spcPct val="120000"/>
              </a:lnSpc>
            </a:pPr>
            <a:r>
              <a:rPr lang="en-US" sz="6200" b="1" dirty="0" smtClean="0">
                <a:latin typeface="Arial" pitchFamily="34" charset="0"/>
                <a:cs typeface="Arial" pitchFamily="34" charset="0"/>
              </a:rPr>
              <a:t>NVBDCP: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 Strengthen active surveillance at community level;</a:t>
            </a:r>
          </a:p>
          <a:p>
            <a:pPr>
              <a:lnSpc>
                <a:spcPct val="120000"/>
              </a:lnSpc>
            </a:pPr>
            <a:r>
              <a:rPr lang="en-US" sz="6200" b="1" dirty="0" smtClean="0">
                <a:latin typeface="Arial" pitchFamily="34" charset="0"/>
                <a:cs typeface="Arial" pitchFamily="34" charset="0"/>
              </a:rPr>
              <a:t>RNTCP: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 Internal evaluation in all districts to be expedited.(every 2 years)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6200" b="1" dirty="0" smtClean="0">
                <a:latin typeface="Arial" pitchFamily="34" charset="0"/>
                <a:cs typeface="Arial" pitchFamily="34" charset="0"/>
              </a:rPr>
              <a:t>NMHP: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 Provide psychiatric services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6200" b="1" dirty="0" smtClean="0">
                <a:latin typeface="Arial" pitchFamily="34" charset="0"/>
                <a:cs typeface="Arial" pitchFamily="34" charset="0"/>
              </a:rPr>
              <a:t>NPCB: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 Plan and </a:t>
            </a:r>
            <a:r>
              <a:rPr lang="en-US" sz="6200" dirty="0" err="1" smtClean="0">
                <a:latin typeface="Arial" pitchFamily="34" charset="0"/>
                <a:cs typeface="Arial" pitchFamily="34" charset="0"/>
              </a:rPr>
              <a:t>operationalise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 blindness control activities, including cataract surgeries.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6200" dirty="0" smtClean="0">
                <a:latin typeface="Arial" pitchFamily="34" charset="0"/>
                <a:cs typeface="Arial" pitchFamily="34" charset="0"/>
              </a:rPr>
              <a:t>Utilize Video Conferencing facility for training.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en-US" sz="6200" b="1" dirty="0" smtClean="0">
                <a:latin typeface="Arial" pitchFamily="34" charset="0"/>
                <a:cs typeface="Arial" pitchFamily="34" charset="0"/>
              </a:rPr>
              <a:t>Transfer of funds:</a:t>
            </a:r>
            <a:r>
              <a:rPr lang="en-US" sz="6200" dirty="0" smtClean="0">
                <a:latin typeface="Arial" pitchFamily="34" charset="0"/>
                <a:cs typeface="Arial" pitchFamily="34" charset="0"/>
              </a:rPr>
              <a:t> Delays from State Treasury to SHS should be reduced on priority basis.</a:t>
            </a:r>
          </a:p>
          <a:p>
            <a:pPr algn="just">
              <a:lnSpc>
                <a:spcPct val="120000"/>
              </a:lnSpc>
            </a:pPr>
            <a:r>
              <a:rPr lang="en-US" sz="6200" dirty="0" smtClean="0">
                <a:latin typeface="Arial" pitchFamily="34" charset="0"/>
                <a:cs typeface="Arial" pitchFamily="34" charset="0"/>
              </a:rPr>
              <a:t>Timely issue of District ROPs/budget sheets to maintain connect between approvals and actual releases.</a:t>
            </a:r>
          </a:p>
          <a:p>
            <a:pPr lvl="0" algn="just">
              <a:lnSpc>
                <a:spcPct val="120000"/>
              </a:lnSpc>
            </a:pPr>
            <a:r>
              <a:rPr lang="en-US" sz="6200" dirty="0" smtClean="0">
                <a:latin typeface="Arial" pitchFamily="34" charset="0"/>
                <a:cs typeface="Arial" pitchFamily="34" charset="0"/>
              </a:rPr>
              <a:t>Proper banking operations to be made by all facilities. (else , State is at risk of possible instances of financial irregularities.)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6200" dirty="0" smtClean="0">
                <a:latin typeface="Arial" pitchFamily="34" charset="0"/>
                <a:cs typeface="Arial" pitchFamily="34" charset="0"/>
              </a:rPr>
              <a:t>Facilities may be encouraged to bridge systemic gaps with RKS funds</a:t>
            </a:r>
          </a:p>
          <a:p>
            <a:pPr algn="just">
              <a:spcBef>
                <a:spcPts val="0"/>
              </a:spcBef>
            </a:pPr>
            <a:endParaRPr lang="en-US" sz="62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0"/>
              </a:spcBef>
            </a:pPr>
            <a:endParaRPr lang="en-US" sz="62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0"/>
              </a:spcBef>
            </a:pPr>
            <a:endParaRPr lang="en-US" sz="6200" dirty="0" smtClean="0">
              <a:latin typeface="Arial" pitchFamily="34" charset="0"/>
              <a:cs typeface="Arial" pitchFamily="34" charset="0"/>
            </a:endParaRPr>
          </a:p>
          <a:p>
            <a:endParaRPr lang="en-US" sz="2300" dirty="0"/>
          </a:p>
        </p:txBody>
      </p:sp>
    </p:spTree>
    <p:extLst>
      <p:ext uri="{BB962C8B-B14F-4D97-AF65-F5344CB8AC3E}">
        <p14:creationId xmlns="" xmlns:p14="http://schemas.microsoft.com/office/powerpoint/2010/main" val="245855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854"/>
            <a:ext cx="8229600" cy="824346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Positives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342900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Health facilities – well maintained, despite being  old</a:t>
            </a:r>
          </a:p>
          <a:p>
            <a:r>
              <a:rPr lang="en-US" sz="2300" dirty="0" smtClean="0">
                <a:latin typeface="Arial" pitchFamily="34" charset="0"/>
                <a:cs typeface="Arial" pitchFamily="34" charset="0"/>
              </a:rPr>
              <a:t>Strong Community commitment &amp; partnership in health.</a:t>
            </a:r>
          </a:p>
          <a:p>
            <a:r>
              <a:rPr lang="en-US" sz="2400" dirty="0" smtClean="0"/>
              <a:t>Dedicated and qualified Health functionaries</a:t>
            </a:r>
          </a:p>
          <a:p>
            <a:r>
              <a:rPr lang="en-US" sz="2400" dirty="0" smtClean="0"/>
              <a:t>As per geographical &amp; population spread – number of facilities is adequate</a:t>
            </a:r>
          </a:p>
          <a:p>
            <a:r>
              <a:rPr lang="en-US" sz="2400" dirty="0" smtClean="0"/>
              <a:t>Reach of services to people – Adequate</a:t>
            </a:r>
          </a:p>
          <a:p>
            <a:r>
              <a:rPr lang="en-US" sz="2400" dirty="0" smtClean="0"/>
              <a:t>Records are generally maintained (</a:t>
            </a:r>
            <a:r>
              <a:rPr lang="en-US" sz="2400" dirty="0" err="1" smtClean="0"/>
              <a:t>Kiphire</a:t>
            </a:r>
            <a:r>
              <a:rPr lang="en-US" sz="2400" dirty="0" smtClean="0"/>
              <a:t>)</a:t>
            </a:r>
            <a:endParaRPr lang="en-US" sz="23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300" dirty="0" smtClean="0">
                <a:latin typeface="Arial" pitchFamily="34" charset="0"/>
                <a:cs typeface="Arial" pitchFamily="34" charset="0"/>
              </a:rPr>
              <a:t>IEC Material displayed in</a:t>
            </a:r>
          </a:p>
          <a:p>
            <a:pPr>
              <a:buNone/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     health facilities in local language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IN" sz="2300" dirty="0" smtClean="0">
              <a:latin typeface="Arial" pitchFamily="34" charset="0"/>
              <a:cs typeface="Arial" pitchFamily="34" charset="0"/>
            </a:endParaRPr>
          </a:p>
          <a:p>
            <a:endParaRPr lang="en-US" sz="23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4098" name="Picture 2" descr="G:\DCIM\100MSDCF\DSC02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4029075"/>
            <a:ext cx="5029200" cy="2828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2650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       Positives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343400"/>
          </a:xfrm>
        </p:spPr>
        <p:txBody>
          <a:bodyPr>
            <a:normAutofit/>
          </a:bodyPr>
          <a:lstStyle/>
          <a:p>
            <a:r>
              <a:rPr lang="en-US" sz="2300" dirty="0" smtClean="0">
                <a:latin typeface="Arial" pitchFamily="34" charset="0"/>
                <a:cs typeface="Arial" pitchFamily="34" charset="0"/>
              </a:rPr>
              <a:t>Management protocols (labour room &amp; </a:t>
            </a:r>
          </a:p>
          <a:p>
            <a:pPr>
              <a:buNone/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    emergency etc.) displayed in local language</a:t>
            </a:r>
          </a:p>
          <a:p>
            <a:r>
              <a:rPr lang="en-US" sz="2300" dirty="0" smtClean="0">
                <a:latin typeface="Arial" pitchFamily="34" charset="0"/>
                <a:cs typeface="Arial" pitchFamily="34" charset="0"/>
              </a:rPr>
              <a:t>Good cold chain maintenance and supply and </a:t>
            </a:r>
          </a:p>
          <a:p>
            <a:pPr>
              <a:buNone/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     monitoring system – in both the districts.</a:t>
            </a:r>
          </a:p>
          <a:p>
            <a:r>
              <a:rPr lang="en-US" sz="2300" dirty="0" smtClean="0">
                <a:latin typeface="Arial" pitchFamily="34" charset="0"/>
                <a:cs typeface="Arial" pitchFamily="34" charset="0"/>
              </a:rPr>
              <a:t>All mothers being screened for HIV,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Hep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-B, Malaria, VDRL etc.</a:t>
            </a:r>
          </a:p>
          <a:p>
            <a:r>
              <a:rPr lang="en-US" sz="2300" dirty="0" smtClean="0">
                <a:latin typeface="Arial" pitchFamily="34" charset="0"/>
                <a:cs typeface="Arial" pitchFamily="34" charset="0"/>
              </a:rPr>
              <a:t>All blocks in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Kiphire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are </a:t>
            </a:r>
            <a:r>
              <a:rPr lang="en-US" sz="2300" b="1" dirty="0" smtClean="0">
                <a:latin typeface="Arial" pitchFamily="34" charset="0"/>
                <a:cs typeface="Arial" pitchFamily="34" charset="0"/>
              </a:rPr>
              <a:t>ODF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notified.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IN" sz="2300" dirty="0" err="1" smtClean="0">
                <a:latin typeface="Arial" pitchFamily="34" charset="0"/>
                <a:cs typeface="Arial" pitchFamily="34" charset="0"/>
              </a:rPr>
              <a:t>Yikhum</a:t>
            </a:r>
            <a:r>
              <a:rPr lang="en-IN" sz="2300" dirty="0" smtClean="0">
                <a:latin typeface="Arial" pitchFamily="34" charset="0"/>
                <a:cs typeface="Arial" pitchFamily="34" charset="0"/>
              </a:rPr>
              <a:t> Village notified as “Tobacco free” village on No-Tobacco Day.(</a:t>
            </a:r>
            <a:r>
              <a:rPr lang="en-IN" sz="2300" dirty="0" err="1" smtClean="0">
                <a:latin typeface="Arial" pitchFamily="34" charset="0"/>
                <a:cs typeface="Arial" pitchFamily="34" charset="0"/>
              </a:rPr>
              <a:t>Wokha</a:t>
            </a:r>
            <a:r>
              <a:rPr lang="en-IN" sz="2300" dirty="0" smtClean="0">
                <a:latin typeface="Arial" pitchFamily="34" charset="0"/>
                <a:cs typeface="Arial" pitchFamily="34" charset="0"/>
              </a:rPr>
              <a:t> District)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Clinical Establishment Act exists in the State.</a:t>
            </a:r>
          </a:p>
          <a:p>
            <a:endParaRPr lang="en-US" dirty="0"/>
          </a:p>
        </p:txBody>
      </p:sp>
      <p:pic>
        <p:nvPicPr>
          <p:cNvPr id="3074" name="Picture 2" descr="G:\DCIM\100MSDCF\DSC029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64430" y="869769"/>
            <a:ext cx="3949338" cy="2209800"/>
          </a:xfrm>
          <a:prstGeom prst="rect">
            <a:avLst/>
          </a:prstGeom>
          <a:noFill/>
        </p:spPr>
      </p:pic>
      <p:pic>
        <p:nvPicPr>
          <p:cNvPr id="3075" name="Picture 3" descr="G:\DCIM\100MSDCF\DSC029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3657601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09"/>
            <a:ext cx="8229600" cy="505691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Concern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57200"/>
            <a:ext cx="9067800" cy="6324600"/>
          </a:xfrm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sz="8000" dirty="0" smtClean="0">
                <a:latin typeface="Arial" pitchFamily="34" charset="0"/>
                <a:cs typeface="Arial" pitchFamily="34" charset="0"/>
              </a:rPr>
              <a:t>Overall DH Strengthening – Yet to be planned.</a:t>
            </a:r>
          </a:p>
          <a:p>
            <a:pPr algn="just">
              <a:lnSpc>
                <a:spcPct val="120000"/>
              </a:lnSpc>
            </a:pPr>
            <a:r>
              <a:rPr lang="en-US" sz="8000" dirty="0" smtClean="0">
                <a:latin typeface="Arial" pitchFamily="34" charset="0"/>
                <a:cs typeface="Arial" pitchFamily="34" charset="0"/>
              </a:rPr>
              <a:t>Potable water supply lacking in  health facilities visited.</a:t>
            </a:r>
          </a:p>
          <a:p>
            <a:pPr marL="342900" lvl="1" indent="-34290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en-US" sz="8000" dirty="0" smtClean="0">
                <a:latin typeface="Arial" pitchFamily="34" charset="0"/>
                <a:cs typeface="Arial" pitchFamily="34" charset="0"/>
              </a:rPr>
              <a:t>Lack of Essential equipments in DHs – e.g. ventilator, defibrillator, etc. missing in the OT.</a:t>
            </a:r>
          </a:p>
          <a:p>
            <a:pPr marL="342900" lvl="1" indent="-34290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Facility-wise list of drugs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, though decided at State level, was not percolated down to the facilities. Drug expiry management system not implemented; Expired drugs issued to patients. Drug supply depends upon availability at State and not demand driven.</a:t>
            </a:r>
          </a:p>
          <a:p>
            <a:pPr marL="342900" lvl="1" indent="-34290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Diagnostic Services:</a:t>
            </a:r>
            <a:r>
              <a:rPr lang="en-US" sz="8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User fee charged for tests – even to pregnant women in DH </a:t>
            </a:r>
            <a:r>
              <a:rPr lang="en-US" sz="8000" dirty="0" err="1" smtClean="0">
                <a:latin typeface="Arial" pitchFamily="34" charset="0"/>
                <a:cs typeface="Arial" pitchFamily="34" charset="0"/>
              </a:rPr>
              <a:t>Kiphire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8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No X-Ray and Ultrasound services in any of the two districts.</a:t>
            </a:r>
          </a:p>
          <a:p>
            <a:pPr marL="342900" lvl="1" indent="-34290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en-US" sz="8000" dirty="0" smtClean="0">
                <a:latin typeface="Arial" pitchFamily="34" charset="0"/>
                <a:cs typeface="Arial" pitchFamily="34" charset="0"/>
              </a:rPr>
              <a:t>Awareness about bio medical equipment maintenance initiative lacking</a:t>
            </a:r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400" dirty="0" smtClean="0"/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400" dirty="0" smtClean="0"/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400" dirty="0" smtClean="0"/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400" dirty="0" smtClean="0"/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400" dirty="0" smtClean="0"/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400" dirty="0" smtClean="0"/>
          </a:p>
          <a:p>
            <a:pPr algn="just"/>
            <a:endParaRPr lang="en-US" sz="2400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1419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Concern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32500" lnSpcReduction="20000"/>
          </a:bodyPr>
          <a:lstStyle/>
          <a:p>
            <a:pPr marL="342900" lvl="1" indent="-3429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Ambulances &amp; MMUs under-</a:t>
            </a:r>
            <a:r>
              <a:rPr lang="en-US" sz="8000" b="1" dirty="0" err="1" smtClean="0">
                <a:latin typeface="Arial" pitchFamily="34" charset="0"/>
                <a:cs typeface="Arial" pitchFamily="34" charset="0"/>
              </a:rPr>
              <a:t>utilised</a:t>
            </a: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used for picking up drugs, vaccines and staff. </a:t>
            </a:r>
            <a:r>
              <a:rPr lang="en-US" sz="8000" dirty="0" err="1" smtClean="0">
                <a:latin typeface="Arial" pitchFamily="34" charset="0"/>
                <a:cs typeface="Arial" pitchFamily="34" charset="0"/>
              </a:rPr>
              <a:t>Centralised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 call centre lacking &amp; Staff not aware of Dial-102 service.</a:t>
            </a:r>
          </a:p>
          <a:p>
            <a:pPr marL="342900" lvl="1" indent="-3429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Blood Services: 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Non existent  and  Blood is provided only through replacement donor </a:t>
            </a:r>
            <a:r>
              <a:rPr lang="en-US" sz="8000" dirty="0" smtClean="0"/>
              <a:t>after HIV &amp; Grouping test</a:t>
            </a:r>
            <a:endParaRPr lang="en-US" sz="8000" dirty="0" smtClean="0">
              <a:latin typeface="Arial" pitchFamily="34" charset="0"/>
              <a:cs typeface="Arial" pitchFamily="34" charset="0"/>
            </a:endParaRPr>
          </a:p>
          <a:p>
            <a:pPr marL="342900" lvl="1" indent="-3429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ASHA incentives pending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 since Oct. 2016. (</a:t>
            </a:r>
            <a:r>
              <a:rPr lang="en-US" sz="8000" dirty="0" err="1" smtClean="0">
                <a:latin typeface="Arial" pitchFamily="34" charset="0"/>
                <a:cs typeface="Arial" pitchFamily="34" charset="0"/>
              </a:rPr>
              <a:t>Kiphire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) and March 2017 (</a:t>
            </a:r>
            <a:r>
              <a:rPr lang="en-US" sz="8000" dirty="0" err="1" smtClean="0">
                <a:latin typeface="Arial" pitchFamily="34" charset="0"/>
                <a:cs typeface="Arial" pitchFamily="34" charset="0"/>
              </a:rPr>
              <a:t>Wokha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). Training of ASHA in disease control programmes to be focused.</a:t>
            </a:r>
          </a:p>
          <a:p>
            <a:pPr marL="342900" lvl="1" indent="-3429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8000" dirty="0" smtClean="0">
                <a:latin typeface="Arial" pitchFamily="34" charset="0"/>
                <a:cs typeface="Arial" pitchFamily="34" charset="0"/>
              </a:rPr>
              <a:t>VHSNC</a:t>
            </a: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Members not trained on NHM initiatives</a:t>
            </a:r>
          </a:p>
          <a:p>
            <a:pPr marL="342900" lvl="1" indent="-342900" algn="just">
              <a:lnSpc>
                <a:spcPct val="120000"/>
              </a:lnSpc>
              <a:buFont typeface="Arial" pitchFamily="34" charset="0"/>
              <a:buChar char="•"/>
            </a:pP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Concern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839200" cy="5334000"/>
          </a:xfrm>
        </p:spPr>
        <p:txBody>
          <a:bodyPr>
            <a:normAutofit/>
          </a:bodyPr>
          <a:lstStyle/>
          <a:p>
            <a:pPr algn="just"/>
            <a:r>
              <a:rPr lang="en-US" sz="2500" dirty="0" smtClean="0">
                <a:latin typeface="Arial" pitchFamily="34" charset="0"/>
                <a:cs typeface="Arial" pitchFamily="34" charset="0"/>
              </a:rPr>
              <a:t>SBA &amp; JSSK training lacking; hence high OOPE even on delivery services in public health facilities.</a:t>
            </a:r>
          </a:p>
          <a:p>
            <a:pPr algn="just"/>
            <a:r>
              <a:rPr lang="en-US" sz="2500" dirty="0" smtClean="0">
                <a:latin typeface="Arial" pitchFamily="34" charset="0"/>
                <a:cs typeface="Arial" pitchFamily="34" charset="0"/>
              </a:rPr>
              <a:t>No MDR conducted in </a:t>
            </a:r>
            <a:r>
              <a:rPr lang="en-US" sz="2500" dirty="0" err="1" smtClean="0">
                <a:latin typeface="Arial" pitchFamily="34" charset="0"/>
                <a:cs typeface="Arial" pitchFamily="34" charset="0"/>
              </a:rPr>
              <a:t>Wokha</a:t>
            </a:r>
            <a:r>
              <a:rPr lang="en-US" sz="2500" dirty="0" smtClean="0">
                <a:latin typeface="Arial" pitchFamily="34" charset="0"/>
                <a:cs typeface="Arial" pitchFamily="34" charset="0"/>
              </a:rPr>
              <a:t> &amp; no CDR in both districts.</a:t>
            </a:r>
          </a:p>
          <a:p>
            <a:pPr marL="342900" lvl="2" indent="-342900" algn="just"/>
            <a:r>
              <a:rPr lang="en-US" sz="2500" dirty="0" smtClean="0">
                <a:latin typeface="Arial" pitchFamily="34" charset="0"/>
                <a:cs typeface="Arial" pitchFamily="34" charset="0"/>
              </a:rPr>
              <a:t>Staff lacks knowledge of new FP  methods launched by </a:t>
            </a:r>
            <a:r>
              <a:rPr lang="en-US" sz="2500" dirty="0" err="1" smtClean="0">
                <a:latin typeface="Arial" pitchFamily="34" charset="0"/>
                <a:cs typeface="Arial" pitchFamily="34" charset="0"/>
              </a:rPr>
              <a:t>GoI</a:t>
            </a:r>
            <a:endParaRPr lang="en-US" sz="25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500" dirty="0" smtClean="0">
                <a:latin typeface="Arial" pitchFamily="34" charset="0"/>
                <a:cs typeface="Arial" pitchFamily="34" charset="0"/>
              </a:rPr>
              <a:t>Open vial policy not in practice &amp; affecting </a:t>
            </a:r>
            <a:r>
              <a:rPr lang="en-US" sz="2500" dirty="0" err="1" smtClean="0">
                <a:latin typeface="Arial" pitchFamily="34" charset="0"/>
                <a:cs typeface="Arial" pitchFamily="34" charset="0"/>
              </a:rPr>
              <a:t>immunisation</a:t>
            </a:r>
            <a:r>
              <a:rPr lang="en-US" sz="2500" dirty="0">
                <a:latin typeface="Arial" pitchFamily="34" charset="0"/>
                <a:cs typeface="Arial" pitchFamily="34" charset="0"/>
              </a:rPr>
              <a:t>.</a:t>
            </a:r>
            <a:endParaRPr lang="en-US" sz="25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500" dirty="0" smtClean="0">
                <a:latin typeface="Arial" pitchFamily="34" charset="0"/>
                <a:cs typeface="Arial" pitchFamily="34" charset="0"/>
              </a:rPr>
              <a:t>WIFS – IFA tablets not being distributed to the students (</a:t>
            </a:r>
            <a:r>
              <a:rPr lang="en-US" sz="2500" dirty="0" err="1" smtClean="0">
                <a:latin typeface="Arial" pitchFamily="34" charset="0"/>
                <a:cs typeface="Arial" pitchFamily="34" charset="0"/>
              </a:rPr>
              <a:t>Kiphire</a:t>
            </a:r>
            <a:r>
              <a:rPr lang="en-US" sz="2500" dirty="0">
                <a:latin typeface="Arial" pitchFamily="34" charset="0"/>
                <a:cs typeface="Arial" pitchFamily="34" charset="0"/>
              </a:rPr>
              <a:t>)</a:t>
            </a:r>
            <a:endParaRPr lang="en-US" sz="25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500" dirty="0" smtClean="0">
                <a:latin typeface="Arial" pitchFamily="34" charset="0"/>
                <a:cs typeface="Arial" pitchFamily="34" charset="0"/>
              </a:rPr>
              <a:t>RBSK Team Micro-plans were not robust. DEIC – not found in any of the facilities visited. </a:t>
            </a:r>
          </a:p>
          <a:p>
            <a:pPr marL="342900" lvl="1" indent="-342900" algn="just">
              <a:buFont typeface="Arial" pitchFamily="34" charset="0"/>
              <a:buChar char="•"/>
            </a:pPr>
            <a:endParaRPr lang="en-IN" sz="2500" dirty="0" smtClean="0"/>
          </a:p>
          <a:p>
            <a:pPr algn="just"/>
            <a:endParaRPr lang="en-IN" sz="2400" dirty="0" smtClean="0"/>
          </a:p>
          <a:p>
            <a:pPr lvl="0" algn="just"/>
            <a:endParaRPr lang="en-US" sz="2400" dirty="0"/>
          </a:p>
          <a:p>
            <a:pPr algn="just"/>
            <a:endParaRPr lang="en-US" sz="2200" dirty="0" smtClean="0"/>
          </a:p>
          <a:p>
            <a:pPr algn="just"/>
            <a:endParaRPr lang="en-US" sz="2400" dirty="0" smtClean="0"/>
          </a:p>
          <a:p>
            <a:pPr algn="just"/>
            <a:endParaRPr lang="en-US" sz="22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131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Concern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500" dirty="0" smtClean="0">
                <a:latin typeface="Arial" pitchFamily="34" charset="0"/>
                <a:cs typeface="Arial" pitchFamily="34" charset="0"/>
              </a:rPr>
              <a:t>CPHC: Despite NCD screening training – NCD Screening activities not rolled out.</a:t>
            </a:r>
          </a:p>
          <a:p>
            <a:pPr lvl="0"/>
            <a:r>
              <a:rPr lang="en-US" sz="2500" dirty="0" smtClean="0">
                <a:latin typeface="Arial" pitchFamily="34" charset="0"/>
                <a:cs typeface="Arial" pitchFamily="34" charset="0"/>
              </a:rPr>
              <a:t>Disease Control Programmes (NVBDCP/IDSP/RNTCP/NLEP/ NMHP/NTCP etc.) require programme specific attention and intervention at State as well as District levels.</a:t>
            </a:r>
          </a:p>
          <a:p>
            <a:r>
              <a:rPr lang="en-IN" sz="2500" dirty="0" smtClean="0">
                <a:latin typeface="Arial" pitchFamily="34" charset="0"/>
                <a:cs typeface="Arial" pitchFamily="34" charset="0"/>
              </a:rPr>
              <a:t>NUHM: Slow Pace of Implementation </a:t>
            </a:r>
            <a:r>
              <a:rPr lang="en-IN" sz="2500" smtClean="0">
                <a:latin typeface="Arial" pitchFamily="34" charset="0"/>
                <a:cs typeface="Arial" pitchFamily="34" charset="0"/>
              </a:rPr>
              <a:t>in </a:t>
            </a:r>
            <a:r>
              <a:rPr lang="en-IN" sz="2500" smtClean="0">
                <a:latin typeface="Arial" pitchFamily="34" charset="0"/>
                <a:cs typeface="Arial" pitchFamily="34" charset="0"/>
              </a:rPr>
              <a:t>districts.</a:t>
            </a:r>
            <a:endParaRPr lang="en-IN" sz="2500" dirty="0" smtClean="0">
              <a:latin typeface="Arial" pitchFamily="34" charset="0"/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IN" sz="2500" dirty="0" smtClean="0">
                <a:latin typeface="Arial" pitchFamily="34" charset="0"/>
                <a:cs typeface="Arial" pitchFamily="34" charset="0"/>
              </a:rPr>
              <a:t>With facility </a:t>
            </a:r>
            <a:r>
              <a:rPr lang="en-IN" sz="2500" dirty="0" err="1" smtClean="0">
                <a:latin typeface="Arial" pitchFamily="34" charset="0"/>
                <a:cs typeface="Arial" pitchFamily="34" charset="0"/>
              </a:rPr>
              <a:t>upgradation</a:t>
            </a:r>
            <a:r>
              <a:rPr lang="en-IN" sz="2500" dirty="0" smtClean="0">
                <a:latin typeface="Arial" pitchFamily="34" charset="0"/>
                <a:cs typeface="Arial" pitchFamily="34" charset="0"/>
              </a:rPr>
              <a:t>, HR pattern not revised. Skill test at time of recruitment – not implemented.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762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Concern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en-IN" sz="2300" dirty="0" smtClean="0">
                <a:latin typeface="Arial" pitchFamily="34" charset="0"/>
                <a:cs typeface="Arial" pitchFamily="34" charset="0"/>
              </a:rPr>
              <a:t>Data not being analysed/used for performance monitoring, service delivery, and supportive supervision. </a:t>
            </a:r>
            <a:endParaRPr lang="en-US" sz="23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JSY and FP incentive payment in cash – to beneficiary as well as staff. Backlog of payments to mothers under JSY not maintained.</a:t>
            </a:r>
          </a:p>
          <a:p>
            <a:pPr marL="342900" lvl="1" indent="-342900" algn="just">
              <a:spcBef>
                <a:spcPts val="0"/>
              </a:spcBef>
              <a:buFont typeface="Arial" pitchFamily="34" charset="0"/>
              <a:buChar char="•"/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NHM Funds released during FY 2016-17 was not released completely to SHS even till August 2017.</a:t>
            </a:r>
          </a:p>
          <a:p>
            <a:pPr marL="342900" lvl="1" indent="-342900" algn="just">
              <a:spcBef>
                <a:spcPts val="0"/>
              </a:spcBef>
              <a:buFont typeface="Arial" pitchFamily="34" charset="0"/>
              <a:buChar char="•"/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PFMS implemented but (DBT) not yet implemented at any level. Executive Summaries for Concurrent Audit Report pending since FY 2016-17.</a:t>
            </a:r>
          </a:p>
          <a:p>
            <a:pPr marL="342900" lvl="1" indent="-342900" algn="just">
              <a:spcBef>
                <a:spcPts val="0"/>
              </a:spcBef>
              <a:buFont typeface="Arial" pitchFamily="34" charset="0"/>
              <a:buChar char="•"/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Bank Reconciliation Statements not prepared at any level except State Health Society.</a:t>
            </a:r>
          </a:p>
          <a:p>
            <a:pPr marL="342900" lvl="1" indent="-342900" algn="just">
              <a:spcBef>
                <a:spcPts val="0"/>
              </a:spcBef>
              <a:buFont typeface="Arial" pitchFamily="34" charset="0"/>
              <a:buChar char="•"/>
            </a:pPr>
            <a:endParaRPr lang="en-US" sz="2400" dirty="0" smtClean="0"/>
          </a:p>
          <a:p>
            <a:pPr marL="342900" lvl="1" indent="-342900" algn="just">
              <a:spcBef>
                <a:spcPts val="0"/>
              </a:spcBef>
              <a:buFont typeface="Arial" pitchFamily="34" charset="0"/>
              <a:buChar char="•"/>
            </a:pPr>
            <a:endParaRPr lang="en-US" sz="2400" dirty="0" smtClean="0"/>
          </a:p>
          <a:p>
            <a:pPr algn="just">
              <a:spcBef>
                <a:spcPts val="0"/>
              </a:spcBef>
            </a:pPr>
            <a:endParaRPr lang="en-US" sz="2500" dirty="0" smtClean="0"/>
          </a:p>
          <a:p>
            <a:pPr algn="just">
              <a:spcBef>
                <a:spcPts val="0"/>
              </a:spcBef>
            </a:pPr>
            <a:endParaRPr lang="en-US" sz="2400" dirty="0" smtClean="0"/>
          </a:p>
          <a:p>
            <a:pPr algn="just">
              <a:spcBef>
                <a:spcPts val="0"/>
              </a:spcBef>
            </a:pPr>
            <a:endParaRPr lang="en-IN" sz="2400" dirty="0" smtClean="0"/>
          </a:p>
          <a:p>
            <a:pPr marL="342900" lvl="1" indent="-342900" algn="just">
              <a:buFont typeface="Arial" pitchFamily="34" charset="0"/>
              <a:buChar char="•"/>
            </a:pPr>
            <a:endParaRPr lang="en-IN" sz="24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IN" sz="2400" dirty="0" smtClean="0"/>
          </a:p>
          <a:p>
            <a:endParaRPr lang="en-US" sz="800" dirty="0"/>
          </a:p>
        </p:txBody>
      </p:sp>
    </p:spTree>
    <p:extLst>
      <p:ext uri="{BB962C8B-B14F-4D97-AF65-F5344CB8AC3E}">
        <p14:creationId xmlns="" xmlns:p14="http://schemas.microsoft.com/office/powerpoint/2010/main" val="97019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927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Recommendations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33400"/>
            <a:ext cx="8915400" cy="617220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en-US" sz="2300" b="1" dirty="0" smtClean="0">
                <a:latin typeface="Arial" pitchFamily="34" charset="0"/>
                <a:cs typeface="Arial" pitchFamily="34" charset="0"/>
              </a:rPr>
              <a:t>Ensure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1"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Availability of free drugs &amp; diagnostic in all health facilities</a:t>
            </a:r>
          </a:p>
          <a:p>
            <a:pPr lvl="1"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Potable water supply</a:t>
            </a:r>
          </a:p>
          <a:p>
            <a:pPr lvl="1"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IT based Drug, consumables etc. supply &amp; management system including procurement (DVDMS) as per consumption pattern / case load.</a:t>
            </a:r>
          </a:p>
          <a:p>
            <a:pPr lvl="1"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Drug expiry policy implementation at all levels</a:t>
            </a:r>
          </a:p>
          <a:p>
            <a:pPr lvl="1"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Rational RBSK-Micro plans prepared</a:t>
            </a:r>
          </a:p>
          <a:p>
            <a:pPr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Establish proper blood services, through licensed blood banks – may bridge gaps informed by DCGI team</a:t>
            </a:r>
          </a:p>
          <a:p>
            <a:pPr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Disseminate information regarding: (1) bio-medical equipment maintenance services to field staff (2) About Dial-102 services – to the Staff (including ANMs and ASHAs) and general public through </a:t>
            </a:r>
            <a:r>
              <a:rPr lang="en-US" sz="2300" dirty="0">
                <a:latin typeface="Arial" pitchFamily="34" charset="0"/>
                <a:cs typeface="Arial" pitchFamily="34" charset="0"/>
              </a:rPr>
              <a:t>IEC 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campaign.</a:t>
            </a:r>
          </a:p>
          <a:p>
            <a:pPr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Since community preference is for home delivery, plan for all home deliveries to be assisted by SBA trained person.</a:t>
            </a:r>
          </a:p>
          <a:p>
            <a:pPr algn="just">
              <a:spcBef>
                <a:spcPts val="0"/>
              </a:spcBef>
            </a:pPr>
            <a:r>
              <a:rPr lang="en-US" sz="2300" dirty="0" smtClean="0">
                <a:latin typeface="Arial" pitchFamily="34" charset="0"/>
                <a:cs typeface="Arial" pitchFamily="34" charset="0"/>
              </a:rPr>
              <a:t>Implement MDR at community level, apart from CDR.</a:t>
            </a:r>
          </a:p>
          <a:p>
            <a:pPr algn="just">
              <a:spcBef>
                <a:spcPts val="0"/>
              </a:spcBef>
            </a:pPr>
            <a:endParaRPr lang="en-IN" sz="2300" dirty="0" smtClean="0"/>
          </a:p>
          <a:p>
            <a:pPr algn="just">
              <a:spcBef>
                <a:spcPts val="0"/>
              </a:spcBef>
            </a:pPr>
            <a:endParaRPr lang="en-US" sz="2300" dirty="0"/>
          </a:p>
          <a:p>
            <a:pPr lvl="1" algn="just">
              <a:lnSpc>
                <a:spcPct val="160000"/>
              </a:lnSpc>
              <a:spcBef>
                <a:spcPts val="0"/>
              </a:spcBef>
            </a:pPr>
            <a:endParaRPr lang="en-US" sz="20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8339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</TotalTime>
  <Words>1064</Words>
  <Application>Microsoft Office PowerPoint</Application>
  <PresentationFormat>On-screen Show (4:3)</PresentationFormat>
  <Paragraphs>119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Positives</vt:lpstr>
      <vt:lpstr>       Positives</vt:lpstr>
      <vt:lpstr>Concern</vt:lpstr>
      <vt:lpstr>Concern</vt:lpstr>
      <vt:lpstr>Concern</vt:lpstr>
      <vt:lpstr>Concern</vt:lpstr>
      <vt:lpstr>Concern</vt:lpstr>
      <vt:lpstr>Recommendations</vt:lpstr>
      <vt:lpstr>Recommendations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CRM Visit-Nagaland 3rd to 10th November’17</dc:title>
  <dc:creator>NUHM4</dc:creator>
  <cp:lastModifiedBy>sai ram</cp:lastModifiedBy>
  <cp:revision>51</cp:revision>
  <dcterms:created xsi:type="dcterms:W3CDTF">2018-06-15T05:55:56Z</dcterms:created>
  <dcterms:modified xsi:type="dcterms:W3CDTF">2018-06-18T11:08:00Z</dcterms:modified>
</cp:coreProperties>
</file>